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y="5143500" cx="9144000"/>
  <p:notesSz cx="6858000" cy="9144000"/>
  <p:embeddedFontLst>
    <p:embeddedFont>
      <p:font typeface="Roboto"/>
      <p:regular r:id="rId28"/>
      <p:bold r:id="rId29"/>
      <p:italic r:id="rId30"/>
      <p:boldItalic r:id="rId31"/>
    </p:embeddedFont>
    <p:embeddedFont>
      <p:font typeface="Lato"/>
      <p:regular r:id="rId32"/>
      <p:bold r:id="rId33"/>
      <p:italic r:id="rId34"/>
      <p:boldItalic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Roboto-regular.fntdata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-boldItalic.fntdata"/><Relationship Id="rId30" Type="http://schemas.openxmlformats.org/officeDocument/2006/relationships/font" Target="fonts/Roboto-italic.fntdata"/><Relationship Id="rId11" Type="http://schemas.openxmlformats.org/officeDocument/2006/relationships/slide" Target="slides/slide6.xml"/><Relationship Id="rId33" Type="http://schemas.openxmlformats.org/officeDocument/2006/relationships/font" Target="fonts/Lato-bold.fntdata"/><Relationship Id="rId10" Type="http://schemas.openxmlformats.org/officeDocument/2006/relationships/slide" Target="slides/slide5.xml"/><Relationship Id="rId32" Type="http://schemas.openxmlformats.org/officeDocument/2006/relationships/font" Target="fonts/Lato-regular.fntdata"/><Relationship Id="rId13" Type="http://schemas.openxmlformats.org/officeDocument/2006/relationships/slide" Target="slides/slide8.xml"/><Relationship Id="rId35" Type="http://schemas.openxmlformats.org/officeDocument/2006/relationships/font" Target="fonts/Lato-boldItalic.fntdata"/><Relationship Id="rId12" Type="http://schemas.openxmlformats.org/officeDocument/2006/relationships/slide" Target="slides/slide7.xml"/><Relationship Id="rId34" Type="http://schemas.openxmlformats.org/officeDocument/2006/relationships/font" Target="fonts/Lato-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2bd9253fef_0_2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2bd9253fef_0_2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2bd9253fef_0_4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12bd9253fef_0_4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2bd9253fef_0_4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12bd9253fef_0_4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2bd9253fef_0_4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12bd9253fef_0_4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2bd9253fef_0_4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12bd9253fef_0_4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2bd9253fef_0_5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12bd9253fef_0_5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2bd9253fef_0_4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12bd9253fef_0_4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2af55b13b2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12af55b13b2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12bd9253fef_0_4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12bd9253fef_0_4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12c058be9a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12c058be9a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12e95dd81be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12e95dd81be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2bd9253fef_0_2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2bd9253fef_0_2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12c058be9ae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12c058be9ae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12efd171844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12efd171844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12bd9253fef_0_4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12bd9253fef_0_4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12bd9253fef_0_2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12bd9253fef_0_2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2bd9253fef_0_2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2bd9253fef_0_2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2c29dc854f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12c29dc854f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2c29dc854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12c29dc854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2bd9253fef_0_3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2bd9253fef_0_3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2bd9253fef_0_3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12bd9253fef_0_3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2bd9253fef_0_3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12bd9253fef_0_3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Relationship Id="rId4" Type="http://schemas.openxmlformats.org/officeDocument/2006/relationships/hyperlink" Target="https://aisubsidy.tca.org.tw/doc/2021/%E4%B8%80%E3%80%81110%E5%B9%B4%E7%94%A2%E6%A5%ADAI%E8%90%BD%E5%9C%B0%E5%AF%A6%E8%AD%89%E8%88%87%E6%93%B4%E6%95%A3%E7%94%B3%E8%AB%8B%E4%BD%9C%E6%A5%AD_%E7%94%B3%E8%AB%8B%E9%A0%88%E7%9F%A5.pdf" TargetMode="External"/><Relationship Id="rId5" Type="http://schemas.openxmlformats.org/officeDocument/2006/relationships/hyperlink" Target="https://aisubsidy.tca.org.tw/doc/2021/%E4%B8%80%E3%80%81110%E5%B9%B4%E7%94%A2%E6%A5%ADAI%E8%90%BD%E5%9C%B0%E5%AF%A6%E8%AD%89%E8%88%87%E6%93%B4%E6%95%A3%E7%94%B3%E8%AB%8B%E4%BD%9C%E6%A5%AD_%E7%94%B3%E8%AB%8B%E9%A0%88%E7%9F%A5.pdf" TargetMode="External"/><Relationship Id="rId6" Type="http://schemas.openxmlformats.org/officeDocument/2006/relationships/hyperlink" Target="https://gcis.nat.gov.tw/neo-s/Web/About.aspx?ID=4c585538-2634-4a06-bcb3-688cc5af79a2" TargetMode="External"/><Relationship Id="rId7" Type="http://schemas.openxmlformats.org/officeDocument/2006/relationships/hyperlink" Target="https://www.smebiz.org.tw/project-apply.php" TargetMode="External"/><Relationship Id="rId8" Type="http://schemas.openxmlformats.org/officeDocument/2006/relationships/hyperlink" Target="https://microcloud.sme.gov.tw/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png"/><Relationship Id="rId4" Type="http://schemas.openxmlformats.org/officeDocument/2006/relationships/image" Target="../media/image25.png"/><Relationship Id="rId5" Type="http://schemas.openxmlformats.org/officeDocument/2006/relationships/image" Target="../media/image1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png"/><Relationship Id="rId4" Type="http://schemas.openxmlformats.org/officeDocument/2006/relationships/image" Target="../media/image31.jpg"/><Relationship Id="rId5" Type="http://schemas.openxmlformats.org/officeDocument/2006/relationships/image" Target="../media/image30.jpg"/><Relationship Id="rId6" Type="http://schemas.openxmlformats.org/officeDocument/2006/relationships/image" Target="../media/image29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4.png"/><Relationship Id="rId4" Type="http://schemas.openxmlformats.org/officeDocument/2006/relationships/image" Target="../media/image2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7.png"/><Relationship Id="rId4" Type="http://schemas.openxmlformats.org/officeDocument/2006/relationships/image" Target="../media/image28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Relationship Id="rId4" Type="http://schemas.openxmlformats.org/officeDocument/2006/relationships/hyperlink" Target="https://www.taoyuanairport.com.tw/main_ch/docDetail.aspx?uid=50&amp;pid=23&amp;docid=39432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7.jpg"/><Relationship Id="rId6" Type="http://schemas.openxmlformats.org/officeDocument/2006/relationships/image" Target="../media/image15.png"/><Relationship Id="rId7" Type="http://schemas.openxmlformats.org/officeDocument/2006/relationships/image" Target="../media/image8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247"/>
            <a:ext cx="9144002" cy="5129008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 txBox="1"/>
          <p:nvPr/>
        </p:nvSpPr>
        <p:spPr>
          <a:xfrm>
            <a:off x="5278850" y="778300"/>
            <a:ext cx="341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13"/>
          <p:cNvSpPr txBox="1"/>
          <p:nvPr/>
        </p:nvSpPr>
        <p:spPr>
          <a:xfrm>
            <a:off x="3559850" y="778300"/>
            <a:ext cx="5292600" cy="11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5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AI文創</a:t>
            </a:r>
            <a:endParaRPr sz="325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325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雲端機器人小幫手</a:t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59" name="Google Shape;59;p13"/>
          <p:cNvSpPr txBox="1"/>
          <p:nvPr>
            <p:ph idx="1" type="subTitle"/>
          </p:nvPr>
        </p:nvSpPr>
        <p:spPr>
          <a:xfrm>
            <a:off x="5381750" y="1891900"/>
            <a:ext cx="3470700" cy="8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</a:rPr>
              <a:t>桃園機場服務AI化</a:t>
            </a:r>
            <a:endParaRPr sz="1300">
              <a:solidFill>
                <a:schemeClr val="lt1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</a:rPr>
              <a:t>18 劉佳靜</a:t>
            </a:r>
            <a:endParaRPr sz="13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72" name="Google Shape;17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418"/>
            <a:ext cx="9143999" cy="5138663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2"/>
          <p:cNvSpPr txBox="1"/>
          <p:nvPr/>
        </p:nvSpPr>
        <p:spPr>
          <a:xfrm>
            <a:off x="3963150" y="69200"/>
            <a:ext cx="1217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chemeClr val="accent5"/>
                </a:solidFill>
              </a:rPr>
              <a:t>用戶</a:t>
            </a:r>
            <a:r>
              <a:rPr b="1" lang="en-GB" sz="2000">
                <a:solidFill>
                  <a:schemeClr val="accent5"/>
                </a:solidFill>
              </a:rPr>
              <a:t>回流</a:t>
            </a:r>
            <a:endParaRPr b="1" sz="2000">
              <a:solidFill>
                <a:schemeClr val="accent5"/>
              </a:solidFill>
            </a:endParaRPr>
          </a:p>
        </p:txBody>
      </p:sp>
      <p:sp>
        <p:nvSpPr>
          <p:cNvPr id="174" name="Google Shape;174;p22"/>
          <p:cNvSpPr txBox="1"/>
          <p:nvPr/>
        </p:nvSpPr>
        <p:spPr>
          <a:xfrm>
            <a:off x="2030700" y="534425"/>
            <a:ext cx="50826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觀光旅客與商務旅客較有下一次使用機場的機會，除了讓其於</a:t>
            </a:r>
            <a:r>
              <a:rPr lang="en-GB" sz="1200">
                <a:solidFill>
                  <a:schemeClr val="dk1"/>
                </a:solidFill>
              </a:rPr>
              <a:t>服務結束後邀請填寫</a:t>
            </a:r>
            <a:r>
              <a:rPr lang="en-GB" sz="1200">
                <a:solidFill>
                  <a:srgbClr val="FF0000"/>
                </a:solidFill>
              </a:rPr>
              <a:t>滿意度調查問卷</a:t>
            </a:r>
            <a:r>
              <a:rPr lang="en-GB" sz="1200">
                <a:solidFill>
                  <a:schemeClr val="dk1"/>
                </a:solidFill>
              </a:rPr>
              <a:t>，收集意見，做為日後改善依據外，填寫完整者，還會提供小禮物兌換，提升對桃園機場的好感度。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以下也針對兩者提出不同回流方式: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175" name="Google Shape;175;p22"/>
          <p:cNvSpPr txBox="1"/>
          <p:nvPr/>
        </p:nvSpPr>
        <p:spPr>
          <a:xfrm>
            <a:off x="424600" y="3025225"/>
            <a:ext cx="1928700" cy="17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2"/>
                </a:solidFill>
              </a:rPr>
              <a:t>觀光旅客</a:t>
            </a:r>
            <a:endParaRPr b="1" sz="1200">
              <a:solidFill>
                <a:schemeClr val="dk2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2"/>
                </a:solidFill>
              </a:rPr>
              <a:t>服務結束後提供相關台灣文化介紹，增加國際旅客對台灣的印象，提高下次來台旅遊機會。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22"/>
          <p:cNvSpPr txBox="1"/>
          <p:nvPr/>
        </p:nvSpPr>
        <p:spPr>
          <a:xfrm>
            <a:off x="6497675" y="3025225"/>
            <a:ext cx="2585400" cy="13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2"/>
                </a:solidFill>
              </a:rPr>
              <a:t>商務旅客</a:t>
            </a:r>
            <a:endParaRPr b="1" sz="1200">
              <a:solidFill>
                <a:schemeClr val="dk2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1200">
                <a:solidFill>
                  <a:schemeClr val="dk2"/>
                </a:solidFill>
              </a:rPr>
              <a:t>因</a:t>
            </a:r>
            <a:r>
              <a:rPr lang="en-GB" sz="1200">
                <a:solidFill>
                  <a:schemeClr val="dk2"/>
                </a:solidFill>
              </a:rPr>
              <a:t>可於貴賓室享用餐點，且口袋較深，</a:t>
            </a:r>
            <a:r>
              <a:rPr lang="en-GB" sz="1200">
                <a:solidFill>
                  <a:schemeClr val="dk2"/>
                </a:solidFill>
              </a:rPr>
              <a:t>故於服務結束後提供憑</a:t>
            </a:r>
            <a:r>
              <a:rPr lang="en-GB" sz="1200">
                <a:solidFill>
                  <a:schemeClr val="dk2"/>
                </a:solidFill>
              </a:rPr>
              <a:t>下一次商務機票即可獲得</a:t>
            </a:r>
            <a:r>
              <a:rPr lang="en-GB" sz="1200">
                <a:solidFill>
                  <a:schemeClr val="dk2"/>
                </a:solidFill>
              </a:rPr>
              <a:t>滿</a:t>
            </a:r>
            <a:r>
              <a:rPr lang="en-GB" sz="1200">
                <a:solidFill>
                  <a:schemeClr val="dk2"/>
                </a:solidFill>
              </a:rPr>
              <a:t>定額折扣等的免稅店優惠卷。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177" name="Google Shape;177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84" name="Google Shape;18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069"/>
            <a:ext cx="9143998" cy="5113360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3"/>
          <p:cNvSpPr txBox="1"/>
          <p:nvPr/>
        </p:nvSpPr>
        <p:spPr>
          <a:xfrm>
            <a:off x="3671850" y="223325"/>
            <a:ext cx="1800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2000">
                <a:solidFill>
                  <a:schemeClr val="accent5"/>
                </a:solidFill>
              </a:rPr>
              <a:t>政府相關補助</a:t>
            </a:r>
            <a:endParaRPr b="1" sz="2000">
              <a:solidFill>
                <a:schemeClr val="accent5"/>
              </a:solidFill>
            </a:endParaRPr>
          </a:p>
        </p:txBody>
      </p:sp>
      <p:sp>
        <p:nvSpPr>
          <p:cNvPr id="186" name="Google Shape;186;p23"/>
          <p:cNvSpPr txBox="1"/>
          <p:nvPr/>
        </p:nvSpPr>
        <p:spPr>
          <a:xfrm>
            <a:off x="2026800" y="1312925"/>
            <a:ext cx="873000" cy="4926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chemeClr val="accent5"/>
                </a:solidFill>
              </a:rPr>
              <a:t>300萬</a:t>
            </a:r>
            <a:endParaRPr b="1" sz="2000">
              <a:solidFill>
                <a:schemeClr val="accent5"/>
              </a:solidFill>
            </a:endParaRPr>
          </a:p>
        </p:txBody>
      </p:sp>
      <p:sp>
        <p:nvSpPr>
          <p:cNvPr id="187" name="Google Shape;187;p23"/>
          <p:cNvSpPr txBox="1"/>
          <p:nvPr/>
        </p:nvSpPr>
        <p:spPr>
          <a:xfrm>
            <a:off x="-30550" y="1268375"/>
            <a:ext cx="1922100" cy="9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2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經濟部工業局</a:t>
            </a:r>
            <a:endParaRPr/>
          </a:p>
          <a:p>
            <a:pPr indent="0" lvl="0" marL="0" rtl="0" algn="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 u="sng">
                <a:solidFill>
                  <a:schemeClr val="dk2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AI智慧應用服務發展環境推動計畫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188" name="Google Shape;188;p23"/>
          <p:cNvSpPr txBox="1"/>
          <p:nvPr/>
        </p:nvSpPr>
        <p:spPr>
          <a:xfrm>
            <a:off x="2026800" y="3109900"/>
            <a:ext cx="1083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chemeClr val="accent5"/>
                </a:solidFill>
              </a:rPr>
              <a:t>14</a:t>
            </a:r>
            <a:r>
              <a:rPr b="1" lang="en-GB" sz="2000">
                <a:solidFill>
                  <a:schemeClr val="accent5"/>
                </a:solidFill>
              </a:rPr>
              <a:t>00萬</a:t>
            </a:r>
            <a:endParaRPr b="1" sz="2000">
              <a:solidFill>
                <a:schemeClr val="accent5"/>
              </a:solidFill>
            </a:endParaRPr>
          </a:p>
        </p:txBody>
      </p:sp>
      <p:sp>
        <p:nvSpPr>
          <p:cNvPr id="189" name="Google Shape;189;p23"/>
          <p:cNvSpPr txBox="1"/>
          <p:nvPr/>
        </p:nvSpPr>
        <p:spPr>
          <a:xfrm>
            <a:off x="-30550" y="3042963"/>
            <a:ext cx="20172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444444"/>
                </a:solidFill>
                <a:highlight>
                  <a:srgbClr val="FFFFFF"/>
                </a:highlight>
              </a:rPr>
              <a:t>經濟部</a:t>
            </a:r>
            <a:endParaRPr b="1">
              <a:solidFill>
                <a:srgbClr val="444444"/>
              </a:solidFill>
              <a:highlight>
                <a:srgbClr val="FFFFFF"/>
              </a:highlight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444444"/>
              </a:solidFill>
              <a:highlight>
                <a:srgbClr val="FFFFFF"/>
              </a:highlight>
            </a:endParaRPr>
          </a:p>
          <a:p>
            <a:pPr indent="0" lvl="0" marL="45720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u="sng">
                <a:solidFill>
                  <a:schemeClr val="dk2"/>
                </a:solidFill>
                <a:highlight>
                  <a:srgbClr val="FFFFFF"/>
                </a:highlight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服務業創新研發計畫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90" name="Google Shape;190;p23"/>
          <p:cNvSpPr txBox="1"/>
          <p:nvPr/>
        </p:nvSpPr>
        <p:spPr>
          <a:xfrm>
            <a:off x="6256900" y="1300138"/>
            <a:ext cx="873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chemeClr val="accent5"/>
                </a:solidFill>
              </a:rPr>
              <a:t>400萬</a:t>
            </a:r>
            <a:endParaRPr b="1" sz="2000">
              <a:solidFill>
                <a:schemeClr val="accent5"/>
              </a:solidFill>
            </a:endParaRPr>
          </a:p>
        </p:txBody>
      </p:sp>
      <p:sp>
        <p:nvSpPr>
          <p:cNvPr id="191" name="Google Shape;191;p23"/>
          <p:cNvSpPr txBox="1"/>
          <p:nvPr/>
        </p:nvSpPr>
        <p:spPr>
          <a:xfrm>
            <a:off x="7304175" y="1152475"/>
            <a:ext cx="18003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經濟部</a:t>
            </a:r>
            <a:endParaRPr b="1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 u="sng">
                <a:solidFill>
                  <a:schemeClr val="dk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建構零售暨服務業數據共享創新服務計畫-數位轉型補助</a:t>
            </a:r>
            <a:endParaRPr sz="1200">
              <a:solidFill>
                <a:schemeClr val="dk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23"/>
          <p:cNvSpPr txBox="1"/>
          <p:nvPr/>
        </p:nvSpPr>
        <p:spPr>
          <a:xfrm>
            <a:off x="6354975" y="3042975"/>
            <a:ext cx="8730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chemeClr val="accent5"/>
                </a:solidFill>
              </a:rPr>
              <a:t>60  ~</a:t>
            </a:r>
            <a:endParaRPr b="1" sz="2000"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chemeClr val="accent5"/>
                </a:solidFill>
              </a:rPr>
              <a:t>150</a:t>
            </a:r>
            <a:r>
              <a:rPr b="1" lang="en-GB" sz="2000">
                <a:solidFill>
                  <a:schemeClr val="accent5"/>
                </a:solidFill>
              </a:rPr>
              <a:t>萬</a:t>
            </a:r>
            <a:endParaRPr b="1" sz="2000">
              <a:solidFill>
                <a:schemeClr val="accent5"/>
              </a:solidFill>
            </a:endParaRPr>
          </a:p>
        </p:txBody>
      </p:sp>
      <p:sp>
        <p:nvSpPr>
          <p:cNvPr id="193" name="Google Shape;193;p23"/>
          <p:cNvSpPr txBox="1"/>
          <p:nvPr/>
        </p:nvSpPr>
        <p:spPr>
          <a:xfrm>
            <a:off x="7353600" y="2956000"/>
            <a:ext cx="16311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經濟部中小企業部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9852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u="sng">
                <a:solidFill>
                  <a:schemeClr val="dk2"/>
                </a:solidFill>
                <a:highlight>
                  <a:srgbClr val="FFFFFF"/>
                </a:highlight>
                <a:latin typeface="Heiti TC"/>
                <a:ea typeface="Heiti TC"/>
                <a:cs typeface="Heiti TC"/>
                <a:sym typeface="Heiti TC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雲世代商圈數位轉型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94" name="Google Shape;194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01" name="Google Shape;20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521"/>
            <a:ext cx="9144002" cy="5126458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4"/>
          <p:cNvSpPr txBox="1"/>
          <p:nvPr/>
        </p:nvSpPr>
        <p:spPr>
          <a:xfrm>
            <a:off x="4311075" y="2213050"/>
            <a:ext cx="4013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600">
                <a:solidFill>
                  <a:schemeClr val="lt1"/>
                </a:solidFill>
              </a:rPr>
              <a:t>以Line實踐計畫</a:t>
            </a:r>
            <a:endParaRPr sz="3600">
              <a:solidFill>
                <a:schemeClr val="lt1"/>
              </a:solidFill>
            </a:endParaRPr>
          </a:p>
        </p:txBody>
      </p:sp>
      <p:sp>
        <p:nvSpPr>
          <p:cNvPr id="203" name="Google Shape;203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10" name="Google Shape;21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3825" y="6249"/>
            <a:ext cx="9144002" cy="5131003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25"/>
          <p:cNvSpPr txBox="1"/>
          <p:nvPr/>
        </p:nvSpPr>
        <p:spPr>
          <a:xfrm>
            <a:off x="155650" y="3322975"/>
            <a:ext cx="7625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2800">
                <a:solidFill>
                  <a:schemeClr val="lt1"/>
                </a:solidFill>
              </a:rPr>
              <a:t>以Line Bot實踐用戶引流、停留與回流案例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212" name="Google Shape;212;p25"/>
          <p:cNvSpPr txBox="1"/>
          <p:nvPr/>
        </p:nvSpPr>
        <p:spPr>
          <a:xfrm>
            <a:off x="236875" y="3932075"/>
            <a:ext cx="8818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 sz="1800">
                <a:solidFill>
                  <a:schemeClr val="dk1"/>
                </a:solidFill>
              </a:rPr>
              <a:t>以開場打招呼並介紹目前有試吃活動，促進前往消費。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 sz="1800">
                <a:solidFill>
                  <a:schemeClr val="dk1"/>
                </a:solidFill>
              </a:rPr>
              <a:t>詢問客戶想選擇何項服務，了解客戶需求。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13" name="Google Shape;213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214" name="Google Shape;214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72127" y="6250"/>
            <a:ext cx="1609525" cy="321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41600" y="0"/>
            <a:ext cx="1641237" cy="3212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22" name="Google Shape;22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3825" y="6249"/>
            <a:ext cx="9144002" cy="5131003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26"/>
          <p:cNvSpPr txBox="1"/>
          <p:nvPr/>
        </p:nvSpPr>
        <p:spPr>
          <a:xfrm>
            <a:off x="155650" y="3322975"/>
            <a:ext cx="7625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chemeClr val="lt1"/>
                </a:solidFill>
              </a:rPr>
              <a:t>以Line Bot實踐用戶引流、停留與回流案例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224" name="Google Shape;224;p26"/>
          <p:cNvSpPr txBox="1"/>
          <p:nvPr/>
        </p:nvSpPr>
        <p:spPr>
          <a:xfrm>
            <a:off x="236875" y="3932075"/>
            <a:ext cx="8818500" cy="19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 sz="1800">
                <a:solidFill>
                  <a:schemeClr val="dk1"/>
                </a:solidFill>
              </a:rPr>
              <a:t>客戶點選我要點餐，即進入點餐系統，後台收集客戶選擇料理類型。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 sz="1800">
                <a:solidFill>
                  <a:schemeClr val="dk1"/>
                </a:solidFill>
              </a:rPr>
              <a:t>再次確認點餐，無否定關鍵字，提升客戶點餐率。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 sz="1800">
                <a:solidFill>
                  <a:schemeClr val="dk1"/>
                </a:solidFill>
              </a:rPr>
              <a:t>圖文選單增加點選重要連結便利性，無需另尋按鍵。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226" name="Google Shape;226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61175" y="0"/>
            <a:ext cx="1655272" cy="321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71101" y="-33850"/>
            <a:ext cx="1619660" cy="3249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34" name="Google Shape;23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3825" y="6249"/>
            <a:ext cx="9144002" cy="5131003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27"/>
          <p:cNvSpPr txBox="1"/>
          <p:nvPr/>
        </p:nvSpPr>
        <p:spPr>
          <a:xfrm>
            <a:off x="155650" y="3322975"/>
            <a:ext cx="5928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chemeClr val="lt1"/>
                </a:solidFill>
              </a:rPr>
              <a:t>Line Official Account互動性故事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236" name="Google Shape;236;p27"/>
          <p:cNvSpPr txBox="1"/>
          <p:nvPr/>
        </p:nvSpPr>
        <p:spPr>
          <a:xfrm>
            <a:off x="236875" y="3932075"/>
            <a:ext cx="8818500" cy="119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</a:rPr>
              <a:t>詢問欲乘之航空公司，選擇中華航空公司產生互動性對話，參加抽獎，以達到用戶停留，並刺激消費，若選擇長榮航空公司則無抽獎機會。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7" name="Google Shape;237;p27"/>
          <p:cNvPicPr preferRelativeResize="0"/>
          <p:nvPr/>
        </p:nvPicPr>
        <p:blipFill rotWithShape="1">
          <a:blip r:embed="rId4">
            <a:alphaModFix/>
          </a:blip>
          <a:srcRect b="6149" l="0" r="0" t="4084"/>
          <a:stretch/>
        </p:blipFill>
        <p:spPr>
          <a:xfrm>
            <a:off x="770275" y="3125"/>
            <a:ext cx="1841651" cy="32303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7"/>
          <p:cNvPicPr preferRelativeResize="0"/>
          <p:nvPr/>
        </p:nvPicPr>
        <p:blipFill rotWithShape="1">
          <a:blip r:embed="rId5">
            <a:alphaModFix/>
          </a:blip>
          <a:srcRect b="5824" l="0" r="0" t="5112"/>
          <a:stretch/>
        </p:blipFill>
        <p:spPr>
          <a:xfrm>
            <a:off x="3700597" y="0"/>
            <a:ext cx="1742806" cy="32303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27"/>
          <p:cNvPicPr preferRelativeResize="0"/>
          <p:nvPr/>
        </p:nvPicPr>
        <p:blipFill rotWithShape="1">
          <a:blip r:embed="rId6">
            <a:alphaModFix/>
          </a:blip>
          <a:srcRect b="5681" l="0" r="0" t="3409"/>
          <a:stretch/>
        </p:blipFill>
        <p:spPr>
          <a:xfrm>
            <a:off x="6582399" y="6250"/>
            <a:ext cx="1704102" cy="3224099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47" name="Google Shape;24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853"/>
            <a:ext cx="9143998" cy="51397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28"/>
          <p:cNvPicPr preferRelativeResize="0"/>
          <p:nvPr/>
        </p:nvPicPr>
        <p:blipFill rotWithShape="1">
          <a:blip r:embed="rId4">
            <a:alphaModFix/>
          </a:blip>
          <a:srcRect b="4774" l="2042" r="2973" t="2872"/>
          <a:stretch/>
        </p:blipFill>
        <p:spPr>
          <a:xfrm>
            <a:off x="5799050" y="2517600"/>
            <a:ext cx="2314000" cy="232132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49" name="Google Shape;249;p28"/>
          <p:cNvSpPr txBox="1"/>
          <p:nvPr/>
        </p:nvSpPr>
        <p:spPr>
          <a:xfrm>
            <a:off x="3056400" y="284250"/>
            <a:ext cx="3031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-GB" sz="2000">
                <a:solidFill>
                  <a:schemeClr val="lt1"/>
                </a:solidFill>
              </a:rPr>
              <a:t>詳情請參考以下QR code</a:t>
            </a:r>
            <a:endParaRPr b="1" sz="1600">
              <a:solidFill>
                <a:schemeClr val="lt1"/>
              </a:solidFill>
            </a:endParaRPr>
          </a:p>
        </p:txBody>
      </p:sp>
      <p:sp>
        <p:nvSpPr>
          <p:cNvPr id="250" name="Google Shape;250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57" name="Google Shape;25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521"/>
            <a:ext cx="9144002" cy="5126458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29"/>
          <p:cNvSpPr txBox="1"/>
          <p:nvPr/>
        </p:nvSpPr>
        <p:spPr>
          <a:xfrm>
            <a:off x="4311075" y="2213050"/>
            <a:ext cx="4833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600">
                <a:solidFill>
                  <a:schemeClr val="lt1"/>
                </a:solidFill>
              </a:rPr>
              <a:t>模型建置與故事引導</a:t>
            </a:r>
            <a:endParaRPr sz="3600">
              <a:solidFill>
                <a:schemeClr val="lt1"/>
              </a:solidFill>
            </a:endParaRPr>
          </a:p>
        </p:txBody>
      </p:sp>
      <p:sp>
        <p:nvSpPr>
          <p:cNvPr id="259" name="Google Shape;259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267" name="Google Shape;26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84" y="0"/>
            <a:ext cx="912483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30"/>
          <p:cNvSpPr txBox="1"/>
          <p:nvPr/>
        </p:nvSpPr>
        <p:spPr>
          <a:xfrm>
            <a:off x="3678600" y="261175"/>
            <a:ext cx="1786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chemeClr val="accent5"/>
                </a:solidFill>
              </a:rPr>
              <a:t>模型建置SOP</a:t>
            </a:r>
            <a:endParaRPr b="1" sz="2000">
              <a:solidFill>
                <a:schemeClr val="accent5"/>
              </a:solidFill>
            </a:endParaRPr>
          </a:p>
        </p:txBody>
      </p:sp>
      <p:sp>
        <p:nvSpPr>
          <p:cNvPr id="269" name="Google Shape;269;p30"/>
          <p:cNvSpPr txBox="1"/>
          <p:nvPr/>
        </p:nvSpPr>
        <p:spPr>
          <a:xfrm>
            <a:off x="900100" y="1549800"/>
            <a:ext cx="131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設計故事劇情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70" name="Google Shape;270;p30"/>
          <p:cNvSpPr txBox="1"/>
          <p:nvPr/>
        </p:nvSpPr>
        <p:spPr>
          <a:xfrm>
            <a:off x="798600" y="2028100"/>
            <a:ext cx="1658100" cy="13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1"/>
                </a:solidFill>
              </a:rPr>
              <a:t>為吸引使用者提供資訊，設計引導點擊的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1"/>
                </a:solidFill>
              </a:rPr>
              <a:t>對話劇情，藉此搜集目標數據，並作為未來建立與優化模型之依據。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271" name="Google Shape;271;p30"/>
          <p:cNvSpPr txBox="1"/>
          <p:nvPr/>
        </p:nvSpPr>
        <p:spPr>
          <a:xfrm>
            <a:off x="2859475" y="1549800"/>
            <a:ext cx="131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模型建立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72" name="Google Shape;272;p30"/>
          <p:cNvSpPr txBox="1"/>
          <p:nvPr/>
        </p:nvSpPr>
        <p:spPr>
          <a:xfrm>
            <a:off x="4866250" y="1549800"/>
            <a:ext cx="131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環境建置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73" name="Google Shape;273;p30"/>
          <p:cNvSpPr txBox="1"/>
          <p:nvPr/>
        </p:nvSpPr>
        <p:spPr>
          <a:xfrm>
            <a:off x="6812100" y="1549800"/>
            <a:ext cx="131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開發程式碼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74" name="Google Shape;274;p30"/>
          <p:cNvSpPr txBox="1"/>
          <p:nvPr/>
        </p:nvSpPr>
        <p:spPr>
          <a:xfrm>
            <a:off x="2761388" y="1977250"/>
            <a:ext cx="1658100" cy="21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 u="sng">
                <a:solidFill>
                  <a:schemeClr val="dk1"/>
                </a:solidFill>
              </a:rPr>
              <a:t>1.</a:t>
            </a:r>
            <a:r>
              <a:rPr lang="en-GB" sz="1100">
                <a:solidFill>
                  <a:schemeClr val="dk1"/>
                </a:solidFill>
              </a:rPr>
              <a:t> 於GCP建立project。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 u="sng">
                <a:solidFill>
                  <a:schemeClr val="dk1"/>
                </a:solidFill>
              </a:rPr>
              <a:t>2.</a:t>
            </a:r>
            <a:r>
              <a:rPr lang="en-GB" sz="1100">
                <a:solidFill>
                  <a:schemeClr val="dk1"/>
                </a:solidFill>
              </a:rPr>
              <a:t> 於Cloud storage建立    值區，以存放用戶上傳的照片或影片。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 u="sng">
                <a:solidFill>
                  <a:schemeClr val="dk1"/>
                </a:solidFill>
              </a:rPr>
              <a:t>3.</a:t>
            </a:r>
            <a:r>
              <a:rPr lang="en-GB" sz="1100">
                <a:solidFill>
                  <a:schemeClr val="dk1"/>
                </a:solidFill>
              </a:rPr>
              <a:t> 於Firestore選取原生模式，建立資料庫，以</a:t>
            </a:r>
            <a:r>
              <a:rPr lang="en-GB" sz="1100">
                <a:solidFill>
                  <a:schemeClr val="dk1"/>
                </a:solidFill>
              </a:rPr>
              <a:t>儲存用戶個別訊息。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275" name="Google Shape;275;p30"/>
          <p:cNvSpPr txBox="1"/>
          <p:nvPr/>
        </p:nvSpPr>
        <p:spPr>
          <a:xfrm>
            <a:off x="4724200" y="1983325"/>
            <a:ext cx="1658100" cy="18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1"/>
                </a:solidFill>
              </a:rPr>
              <a:t>進入Cloud Shell，並輸入以下指令，使用Cloud Build構建可執行鏡像檔。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700" u="sng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1.</a:t>
            </a:r>
            <a:r>
              <a:rPr lang="en-GB" sz="7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gcloud config set project YOUR-PROJECT-ID</a:t>
            </a:r>
            <a:br>
              <a:rPr lang="en-GB" sz="7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b="1" lang="en-GB" sz="700" u="sng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2.</a:t>
            </a:r>
            <a:r>
              <a:rPr lang="en-GB" sz="7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gcloud builds submit  --tag </a:t>
            </a:r>
            <a:r>
              <a:rPr b="1" lang="en-GB" sz="700" u="sng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3.</a:t>
            </a:r>
            <a:r>
              <a:rPr lang="en-GB" sz="7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gc</a:t>
            </a:r>
            <a:r>
              <a:rPr lang="en-GB" sz="7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r.io/$GOOGLE_CLOUD_PROJECT/cxcxc-gcp-ai-bot:0.0.1</a:t>
            </a:r>
            <a:endParaRPr sz="800">
              <a:solidFill>
                <a:schemeClr val="dk1"/>
              </a:solidFill>
            </a:endParaRPr>
          </a:p>
        </p:txBody>
      </p:sp>
      <p:sp>
        <p:nvSpPr>
          <p:cNvPr id="276" name="Google Shape;276;p30"/>
          <p:cNvSpPr txBox="1"/>
          <p:nvPr/>
        </p:nvSpPr>
        <p:spPr>
          <a:xfrm>
            <a:off x="6687000" y="1983325"/>
            <a:ext cx="1658100" cy="6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1"/>
                </a:solidFill>
              </a:rPr>
              <a:t>因應故事劇情，撰寫程式碼。</a:t>
            </a:r>
            <a:endParaRPr sz="1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284" name="Google Shape;28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84" y="0"/>
            <a:ext cx="912483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31"/>
          <p:cNvSpPr txBox="1"/>
          <p:nvPr/>
        </p:nvSpPr>
        <p:spPr>
          <a:xfrm>
            <a:off x="3678600" y="261175"/>
            <a:ext cx="1786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chemeClr val="accent5"/>
                </a:solidFill>
              </a:rPr>
              <a:t>模型建置SOP</a:t>
            </a:r>
            <a:endParaRPr b="1" sz="2000">
              <a:solidFill>
                <a:schemeClr val="accent5"/>
              </a:solidFill>
            </a:endParaRPr>
          </a:p>
        </p:txBody>
      </p:sp>
      <p:sp>
        <p:nvSpPr>
          <p:cNvPr id="286" name="Google Shape;286;p31"/>
          <p:cNvSpPr txBox="1"/>
          <p:nvPr/>
        </p:nvSpPr>
        <p:spPr>
          <a:xfrm>
            <a:off x="900100" y="1549800"/>
            <a:ext cx="131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編譯構建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87" name="Google Shape;287;p31"/>
          <p:cNvSpPr txBox="1"/>
          <p:nvPr/>
        </p:nvSpPr>
        <p:spPr>
          <a:xfrm>
            <a:off x="798600" y="2058775"/>
            <a:ext cx="1658100" cy="18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1"/>
                </a:solidFill>
              </a:rPr>
              <a:t>於Line Official Account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1"/>
                </a:solidFill>
              </a:rPr>
              <a:t>開通Message API，並建立Provider後，再進入Developer Console，確認自身channel secret和channel access token。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288" name="Google Shape;288;p31"/>
          <p:cNvSpPr txBox="1"/>
          <p:nvPr/>
        </p:nvSpPr>
        <p:spPr>
          <a:xfrm>
            <a:off x="2859475" y="1549800"/>
            <a:ext cx="131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部署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89" name="Google Shape;289;p31"/>
          <p:cNvSpPr txBox="1"/>
          <p:nvPr/>
        </p:nvSpPr>
        <p:spPr>
          <a:xfrm>
            <a:off x="4866250" y="1549800"/>
            <a:ext cx="131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外部</a:t>
            </a:r>
            <a:r>
              <a:rPr lang="en-GB">
                <a:solidFill>
                  <a:schemeClr val="lt1"/>
                </a:solidFill>
              </a:rPr>
              <a:t>環境</a:t>
            </a:r>
            <a:r>
              <a:rPr lang="en-GB">
                <a:solidFill>
                  <a:schemeClr val="lt1"/>
                </a:solidFill>
              </a:rPr>
              <a:t>串接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90" name="Google Shape;290;p31"/>
          <p:cNvSpPr txBox="1"/>
          <p:nvPr/>
        </p:nvSpPr>
        <p:spPr>
          <a:xfrm>
            <a:off x="6812100" y="1549800"/>
            <a:ext cx="131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使用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91" name="Google Shape;291;p31"/>
          <p:cNvSpPr txBox="1"/>
          <p:nvPr/>
        </p:nvSpPr>
        <p:spPr>
          <a:xfrm>
            <a:off x="2761388" y="2024125"/>
            <a:ext cx="1658100" cy="26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1"/>
                </a:solidFill>
              </a:rPr>
              <a:t>透過Cloud Run建立服務，並調整以下環境變數: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600" u="sng">
                <a:solidFill>
                  <a:schemeClr val="dk1"/>
                </a:solidFill>
              </a:rPr>
              <a:t>1.</a:t>
            </a:r>
            <a:r>
              <a:rPr lang="en-GB" sz="600">
                <a:solidFill>
                  <a:schemeClr val="dk1"/>
                </a:solidFill>
              </a:rPr>
              <a:t> USER_INFO_GS_BUCKET_NAME</a:t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600" u="sng">
                <a:solidFill>
                  <a:schemeClr val="dk1"/>
                </a:solidFill>
              </a:rPr>
              <a:t>2.</a:t>
            </a:r>
            <a:r>
              <a:rPr lang="en-GB" sz="600">
                <a:solidFill>
                  <a:schemeClr val="dk1"/>
                </a:solidFill>
              </a:rPr>
              <a:t> LINE_CHANNEL_ACCESS_TOKEN</a:t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600" u="sng">
                <a:solidFill>
                  <a:schemeClr val="dk1"/>
                </a:solidFill>
              </a:rPr>
              <a:t>3.</a:t>
            </a:r>
            <a:r>
              <a:rPr lang="en-GB" sz="600">
                <a:solidFill>
                  <a:schemeClr val="dk1"/>
                </a:solidFill>
              </a:rPr>
              <a:t> LINE_CHANNEL_SECRET</a:t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>
                <a:solidFill>
                  <a:schemeClr val="dk1"/>
                </a:solidFill>
              </a:rPr>
              <a:t>部署完成將取得HTTPS網址，再將連結貼回Line Messaging API。</a:t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292" name="Google Shape;292;p31"/>
          <p:cNvSpPr txBox="1"/>
          <p:nvPr/>
        </p:nvSpPr>
        <p:spPr>
          <a:xfrm>
            <a:off x="4724200" y="2024125"/>
            <a:ext cx="1658100" cy="194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1"/>
                </a:solidFill>
              </a:rPr>
              <a:t>透過Teachable Machine建置 AI 模型，上傳到CloudShell，並重新進行以下構建: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700" u="sng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1.</a:t>
            </a:r>
            <a:r>
              <a:rPr lang="en-GB" sz="7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gcloud config set project YOUR-PROJECT-ID</a:t>
            </a:r>
            <a:br>
              <a:rPr lang="en-GB" sz="7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b="1" lang="en-GB" sz="700" u="sng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2.</a:t>
            </a:r>
            <a:r>
              <a:rPr b="1" lang="en-GB" sz="7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7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cloud builds submit  --tag </a:t>
            </a:r>
            <a:r>
              <a:rPr b="1" lang="en-GB" sz="700" u="sng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3.</a:t>
            </a:r>
            <a:r>
              <a:rPr lang="en-GB" sz="7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gcr.io/$GOOGLE_CLOUD_PROJECT/cxcxc-gcp-ai-bot:0.0.2</a:t>
            </a:r>
            <a:endParaRPr sz="7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1"/>
                </a:solidFill>
              </a:rPr>
              <a:t>完成後回到Cloud Run部署新的修訂版本。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293" name="Google Shape;293;p31"/>
          <p:cNvSpPr txBox="1"/>
          <p:nvPr/>
        </p:nvSpPr>
        <p:spPr>
          <a:xfrm>
            <a:off x="6687000" y="2058775"/>
            <a:ext cx="1658100" cy="16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測試使用情形，並回到</a:t>
            </a:r>
            <a:r>
              <a:rPr lang="en-GB" sz="1100">
                <a:solidFill>
                  <a:schemeClr val="dk1"/>
                </a:solidFill>
              </a:rPr>
              <a:t>Cloud Storage、Firestore與Cloud Logging觀察是否收到回傳數據。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6" name="Google Shape;6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521"/>
            <a:ext cx="9144002" cy="5126458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4"/>
          <p:cNvSpPr txBox="1"/>
          <p:nvPr/>
        </p:nvSpPr>
        <p:spPr>
          <a:xfrm>
            <a:off x="263950" y="175950"/>
            <a:ext cx="1759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solidFill>
                  <a:schemeClr val="lt1"/>
                </a:solidFill>
              </a:rPr>
              <a:t>目錄</a:t>
            </a:r>
            <a:endParaRPr b="1" sz="2400">
              <a:solidFill>
                <a:schemeClr val="lt1"/>
              </a:solidFill>
            </a:endParaRPr>
          </a:p>
        </p:txBody>
      </p:sp>
      <p:grpSp>
        <p:nvGrpSpPr>
          <p:cNvPr id="68" name="Google Shape;68;p14"/>
          <p:cNvGrpSpPr/>
          <p:nvPr/>
        </p:nvGrpSpPr>
        <p:grpSpPr>
          <a:xfrm>
            <a:off x="4629150" y="521125"/>
            <a:ext cx="4148700" cy="687375"/>
            <a:chOff x="4629150" y="521125"/>
            <a:chExt cx="4148700" cy="687375"/>
          </a:xfrm>
        </p:grpSpPr>
        <p:sp>
          <p:nvSpPr>
            <p:cNvPr id="69" name="Google Shape;69;p14"/>
            <p:cNvSpPr txBox="1"/>
            <p:nvPr/>
          </p:nvSpPr>
          <p:spPr>
            <a:xfrm>
              <a:off x="4629150" y="521125"/>
              <a:ext cx="32214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800"/>
                <a:t>計畫</a:t>
              </a:r>
              <a:r>
                <a:rPr b="1" lang="en-GB" sz="1800"/>
                <a:t>概要與分析 (P4-11)</a:t>
              </a:r>
              <a:endParaRPr b="1" sz="1800"/>
            </a:p>
          </p:txBody>
        </p:sp>
        <p:sp>
          <p:nvSpPr>
            <p:cNvPr id="70" name="Google Shape;70;p14"/>
            <p:cNvSpPr txBox="1"/>
            <p:nvPr/>
          </p:nvSpPr>
          <p:spPr>
            <a:xfrm>
              <a:off x="4629150" y="839200"/>
              <a:ext cx="41487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/>
                <a:t>流量入口、用戶停留、用戶回流與政府補助</a:t>
              </a:r>
              <a:endParaRPr sz="1200"/>
            </a:p>
          </p:txBody>
        </p:sp>
      </p:grpSp>
      <p:grpSp>
        <p:nvGrpSpPr>
          <p:cNvPr id="71" name="Google Shape;71;p14"/>
          <p:cNvGrpSpPr/>
          <p:nvPr/>
        </p:nvGrpSpPr>
        <p:grpSpPr>
          <a:xfrm>
            <a:off x="4648200" y="1377350"/>
            <a:ext cx="4148700" cy="687375"/>
            <a:chOff x="4629150" y="521125"/>
            <a:chExt cx="4148700" cy="687375"/>
          </a:xfrm>
        </p:grpSpPr>
        <p:sp>
          <p:nvSpPr>
            <p:cNvPr id="72" name="Google Shape;72;p14"/>
            <p:cNvSpPr txBox="1"/>
            <p:nvPr/>
          </p:nvSpPr>
          <p:spPr>
            <a:xfrm>
              <a:off x="4629150" y="521125"/>
              <a:ext cx="33582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800"/>
                <a:t>以Line實踐計畫 (P13-P16)</a:t>
              </a:r>
              <a:endParaRPr b="1" sz="1800"/>
            </a:p>
          </p:txBody>
        </p:sp>
        <p:sp>
          <p:nvSpPr>
            <p:cNvPr id="73" name="Google Shape;73;p14"/>
            <p:cNvSpPr txBox="1"/>
            <p:nvPr/>
          </p:nvSpPr>
          <p:spPr>
            <a:xfrm>
              <a:off x="4629150" y="839200"/>
              <a:ext cx="41487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/>
                <a:t>Line Bot與 Line Official Account操作</a:t>
              </a:r>
              <a:endParaRPr sz="1200"/>
            </a:p>
          </p:txBody>
        </p:sp>
      </p:grpSp>
      <p:grpSp>
        <p:nvGrpSpPr>
          <p:cNvPr id="74" name="Google Shape;74;p14"/>
          <p:cNvGrpSpPr/>
          <p:nvPr/>
        </p:nvGrpSpPr>
        <p:grpSpPr>
          <a:xfrm>
            <a:off x="4648200" y="2233575"/>
            <a:ext cx="4148700" cy="687375"/>
            <a:chOff x="4629150" y="521125"/>
            <a:chExt cx="4148700" cy="687375"/>
          </a:xfrm>
        </p:grpSpPr>
        <p:sp>
          <p:nvSpPr>
            <p:cNvPr id="75" name="Google Shape;75;p14"/>
            <p:cNvSpPr txBox="1"/>
            <p:nvPr/>
          </p:nvSpPr>
          <p:spPr>
            <a:xfrm>
              <a:off x="4629150" y="521125"/>
              <a:ext cx="41487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800"/>
                <a:t>模型建置與故事引導 (P18-P21)</a:t>
              </a:r>
              <a:endParaRPr b="1" sz="1800"/>
            </a:p>
          </p:txBody>
        </p:sp>
        <p:sp>
          <p:nvSpPr>
            <p:cNvPr id="76" name="Google Shape;76;p14"/>
            <p:cNvSpPr txBox="1"/>
            <p:nvPr/>
          </p:nvSpPr>
          <p:spPr>
            <a:xfrm>
              <a:off x="4629150" y="839200"/>
              <a:ext cx="41487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/>
                <a:t>模型建置SOP與故事劇情</a:t>
              </a:r>
              <a:endParaRPr sz="1200"/>
            </a:p>
          </p:txBody>
        </p:sp>
      </p:grpSp>
      <p:sp>
        <p:nvSpPr>
          <p:cNvPr id="77" name="Google Shape;77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78" name="Google Shape;78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12995" y="3034126"/>
            <a:ext cx="1759500" cy="17925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" name="Google Shape;29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856"/>
            <a:ext cx="9144000" cy="5129789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300" name="Google Shape;300;p32"/>
          <p:cNvPicPr preferRelativeResize="0"/>
          <p:nvPr/>
        </p:nvPicPr>
        <p:blipFill rotWithShape="1">
          <a:blip r:embed="rId4">
            <a:alphaModFix/>
          </a:blip>
          <a:srcRect b="5794" l="0" r="0" t="3944"/>
          <a:stretch/>
        </p:blipFill>
        <p:spPr>
          <a:xfrm>
            <a:off x="956267" y="753775"/>
            <a:ext cx="2129833" cy="4000951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32"/>
          <p:cNvSpPr txBox="1"/>
          <p:nvPr/>
        </p:nvSpPr>
        <p:spPr>
          <a:xfrm>
            <a:off x="3678600" y="261175"/>
            <a:ext cx="1786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chemeClr val="accent5"/>
                </a:solidFill>
              </a:rPr>
              <a:t>課堂實作範例</a:t>
            </a:r>
            <a:endParaRPr b="1" sz="2000">
              <a:solidFill>
                <a:schemeClr val="accent5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307" name="Google Shape;307;p33"/>
          <p:cNvPicPr preferRelativeResize="0"/>
          <p:nvPr/>
        </p:nvPicPr>
        <p:blipFill rotWithShape="1">
          <a:blip r:embed="rId3">
            <a:alphaModFix/>
          </a:blip>
          <a:srcRect b="4102" l="0" r="1883" t="921"/>
          <a:stretch/>
        </p:blipFill>
        <p:spPr>
          <a:xfrm>
            <a:off x="415124" y="145512"/>
            <a:ext cx="8313751" cy="4852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故事</a:t>
            </a:r>
            <a:endParaRPr/>
          </a:p>
        </p:txBody>
      </p:sp>
      <p:sp>
        <p:nvSpPr>
          <p:cNvPr id="313" name="Google Shape;313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想取得的數據 -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建什麼模型 -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搭配什麼故事 - </a:t>
            </a:r>
            <a:endParaRPr/>
          </a:p>
        </p:txBody>
      </p:sp>
      <p:sp>
        <p:nvSpPr>
          <p:cNvPr id="314" name="Google Shape;314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5" name="Google Shape;8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521"/>
            <a:ext cx="9144002" cy="5126458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5"/>
          <p:cNvSpPr txBox="1"/>
          <p:nvPr/>
        </p:nvSpPr>
        <p:spPr>
          <a:xfrm>
            <a:off x="4311075" y="2213050"/>
            <a:ext cx="4013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3600">
                <a:solidFill>
                  <a:schemeClr val="lt1"/>
                </a:solidFill>
              </a:rPr>
              <a:t>計畫概要與分析</a:t>
            </a:r>
            <a:endParaRPr sz="3200">
              <a:solidFill>
                <a:schemeClr val="lt1"/>
              </a:solidFill>
            </a:endParaRPr>
          </a:p>
        </p:txBody>
      </p:sp>
      <p:sp>
        <p:nvSpPr>
          <p:cNvPr id="87" name="Google Shape;87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4" name="Google Shape;9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696"/>
            <a:ext cx="9143998" cy="5136106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6"/>
          <p:cNvSpPr txBox="1"/>
          <p:nvPr/>
        </p:nvSpPr>
        <p:spPr>
          <a:xfrm>
            <a:off x="6916550" y="485075"/>
            <a:ext cx="1231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2000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</a:rPr>
              <a:t>計畫概要</a:t>
            </a:r>
            <a:endParaRPr b="1" sz="2000">
              <a:solidFill>
                <a:schemeClr val="accent5"/>
              </a:solidFill>
            </a:endParaRPr>
          </a:p>
        </p:txBody>
      </p:sp>
      <p:sp>
        <p:nvSpPr>
          <p:cNvPr id="96" name="Google Shape;96;p16"/>
          <p:cNvSpPr txBox="1"/>
          <p:nvPr/>
        </p:nvSpPr>
        <p:spPr>
          <a:xfrm>
            <a:off x="5975900" y="1279125"/>
            <a:ext cx="3113100" cy="25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桃園機場為台灣國家大門，客運量於2019年</a:t>
            </a:r>
            <a:r>
              <a:rPr lang="en-GB" sz="1200">
                <a:solidFill>
                  <a:srgbClr val="41414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已突破4868.9萬人次，因疫情影響，機場官方預期</a:t>
            </a:r>
            <a:r>
              <a:rPr lang="en-GB" sz="1200">
                <a:solidFill>
                  <a:srgbClr val="212529"/>
                </a:solidFill>
                <a:highlight>
                  <a:srgbClr val="FFFFFF"/>
                </a:highlight>
              </a:rPr>
              <a:t>可能在2024年恢復到2019年的水準，且目前正積極推動第三航廈、第三跑道與貨運園區等基礎設施整建。</a:t>
            </a:r>
            <a:endParaRPr sz="1200">
              <a:solidFill>
                <a:srgbClr val="212529"/>
              </a:solidFill>
              <a:highlight>
                <a:srgbClr val="FFFFFF"/>
              </a:highlight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12529"/>
              </a:solidFill>
              <a:highlight>
                <a:srgbClr val="FFFFFF"/>
              </a:highlight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212529"/>
                </a:solidFill>
                <a:highlight>
                  <a:srgbClr val="FFFFFF"/>
                </a:highlight>
              </a:rPr>
              <a:t>此計畫為提前將</a:t>
            </a:r>
            <a:r>
              <a:rPr lang="en-GB" sz="1200">
                <a:solidFill>
                  <a:srgbClr val="41414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機場二大主要營利設施(餐廳、免稅店)AI化，提供不同類型旅客推薦與查詢服務，讓機場不再只是旅程的起點和終點，而是一個國家的亮點，成為全球旅客對台灣科技的第一印象!</a:t>
            </a:r>
            <a:endParaRPr sz="1200">
              <a:solidFill>
                <a:srgbClr val="41414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1414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 u="sng">
                <a:solidFill>
                  <a:srgbClr val="0000FF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參考資料</a:t>
            </a:r>
            <a:endParaRPr sz="1200">
              <a:solidFill>
                <a:srgbClr val="0000FF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7" name="Google Shape;97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7"/>
          <p:cNvPicPr preferRelativeResize="0"/>
          <p:nvPr/>
        </p:nvPicPr>
        <p:blipFill rotWithShape="1">
          <a:blip r:embed="rId3">
            <a:alphaModFix/>
          </a:blip>
          <a:srcRect b="0" l="0" r="0" t="1883"/>
          <a:stretch/>
        </p:blipFill>
        <p:spPr>
          <a:xfrm>
            <a:off x="0" y="894750"/>
            <a:ext cx="9144003" cy="4253599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4" name="Google Shape;104;p17"/>
          <p:cNvSpPr txBox="1"/>
          <p:nvPr>
            <p:ph type="title"/>
          </p:nvPr>
        </p:nvSpPr>
        <p:spPr>
          <a:xfrm>
            <a:off x="3963150" y="252175"/>
            <a:ext cx="121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chemeClr val="accent5"/>
                </a:solidFill>
              </a:rPr>
              <a:t>流量入口</a:t>
            </a:r>
            <a:endParaRPr b="1" sz="2000">
              <a:solidFill>
                <a:schemeClr val="accent5"/>
              </a:solidFill>
            </a:endParaRPr>
          </a:p>
        </p:txBody>
      </p:sp>
      <p:pic>
        <p:nvPicPr>
          <p:cNvPr id="105" name="Google Shape;105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8575" y="3028950"/>
            <a:ext cx="1343951" cy="21342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23950" y="894750"/>
            <a:ext cx="1256201" cy="213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32900" y="3535075"/>
            <a:ext cx="2173229" cy="1138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8" name="Google Shape;108;p17"/>
          <p:cNvGrpSpPr/>
          <p:nvPr/>
        </p:nvGrpSpPr>
        <p:grpSpPr>
          <a:xfrm>
            <a:off x="280975" y="1761750"/>
            <a:ext cx="1833900" cy="1150500"/>
            <a:chOff x="1279075" y="3778550"/>
            <a:chExt cx="1833900" cy="1150500"/>
          </a:xfrm>
        </p:grpSpPr>
        <p:sp>
          <p:nvSpPr>
            <p:cNvPr id="109" name="Google Shape;109;p17"/>
            <p:cNvSpPr txBox="1"/>
            <p:nvPr/>
          </p:nvSpPr>
          <p:spPr>
            <a:xfrm>
              <a:off x="1279075" y="3778550"/>
              <a:ext cx="1482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/>
                <a:t>商務客</a:t>
              </a:r>
              <a:endParaRPr b="1"/>
            </a:p>
          </p:txBody>
        </p:sp>
        <p:sp>
          <p:nvSpPr>
            <p:cNvPr id="110" name="Google Shape;110;p17"/>
            <p:cNvSpPr txBox="1"/>
            <p:nvPr/>
          </p:nvSpPr>
          <p:spPr>
            <a:xfrm>
              <a:off x="1279075" y="4190150"/>
              <a:ext cx="1833900" cy="738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/>
                <a:t>特性:</a:t>
              </a:r>
              <a:endParaRPr sz="12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/>
                <a:t>經常出國出差、使用機場設施，口袋較深。</a:t>
              </a:r>
              <a:endParaRPr sz="1200"/>
            </a:p>
          </p:txBody>
        </p:sp>
      </p:grpSp>
      <p:sp>
        <p:nvSpPr>
          <p:cNvPr id="111" name="Google Shape;111;p17"/>
          <p:cNvSpPr txBox="1"/>
          <p:nvPr/>
        </p:nvSpPr>
        <p:spPr>
          <a:xfrm>
            <a:off x="2617838" y="3904200"/>
            <a:ext cx="1001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</a:rPr>
              <a:t>觀</a:t>
            </a:r>
            <a:r>
              <a:rPr b="1" lang="en-GB">
                <a:solidFill>
                  <a:schemeClr val="dk1"/>
                </a:solidFill>
              </a:rPr>
              <a:t>光旅客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112" name="Google Shape;112;p17"/>
          <p:cNvSpPr txBox="1"/>
          <p:nvPr/>
        </p:nvSpPr>
        <p:spPr>
          <a:xfrm>
            <a:off x="2617838" y="4260150"/>
            <a:ext cx="2089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特性: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通常出國次數較不頻繁，使用機場為一次性體驗。</a:t>
            </a:r>
            <a:endParaRPr sz="1200">
              <a:solidFill>
                <a:schemeClr val="dk1"/>
              </a:solidFill>
            </a:endParaRPr>
          </a:p>
        </p:txBody>
      </p:sp>
      <p:grpSp>
        <p:nvGrpSpPr>
          <p:cNvPr id="113" name="Google Shape;113;p17"/>
          <p:cNvGrpSpPr/>
          <p:nvPr/>
        </p:nvGrpSpPr>
        <p:grpSpPr>
          <a:xfrm>
            <a:off x="4893563" y="1788825"/>
            <a:ext cx="1833900" cy="954300"/>
            <a:chOff x="1279075" y="3789950"/>
            <a:chExt cx="1833900" cy="954300"/>
          </a:xfrm>
        </p:grpSpPr>
        <p:sp>
          <p:nvSpPr>
            <p:cNvPr id="114" name="Google Shape;114;p17"/>
            <p:cNvSpPr txBox="1"/>
            <p:nvPr/>
          </p:nvSpPr>
          <p:spPr>
            <a:xfrm>
              <a:off x="1279075" y="3789950"/>
              <a:ext cx="1482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>
                  <a:solidFill>
                    <a:schemeClr val="lt1"/>
                  </a:solidFill>
                </a:rPr>
                <a:t>轉機客</a:t>
              </a:r>
              <a:endParaRPr b="1">
                <a:solidFill>
                  <a:schemeClr val="lt1"/>
                </a:solidFill>
              </a:endParaRPr>
            </a:p>
          </p:txBody>
        </p:sp>
        <p:sp>
          <p:nvSpPr>
            <p:cNvPr id="115" name="Google Shape;115;p17"/>
            <p:cNvSpPr txBox="1"/>
            <p:nvPr/>
          </p:nvSpPr>
          <p:spPr>
            <a:xfrm>
              <a:off x="1279075" y="4190150"/>
              <a:ext cx="18339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chemeClr val="lt1"/>
                  </a:solidFill>
                </a:rPr>
                <a:t>特</a:t>
              </a:r>
              <a:r>
                <a:rPr lang="en-GB" sz="1200">
                  <a:solidFill>
                    <a:schemeClr val="lt1"/>
                  </a:solidFill>
                </a:rPr>
                <a:t>性:</a:t>
              </a:r>
              <a:endParaRPr sz="1200">
                <a:solidFill>
                  <a:schemeClr val="lt1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chemeClr val="lt1"/>
                  </a:solidFill>
                </a:rPr>
                <a:t>為01與02混和。</a:t>
              </a:r>
              <a:endParaRPr sz="1200">
                <a:solidFill>
                  <a:schemeClr val="lt1"/>
                </a:solidFill>
              </a:endParaRPr>
            </a:p>
          </p:txBody>
        </p:sp>
      </p:grpSp>
      <p:sp>
        <p:nvSpPr>
          <p:cNvPr id="116" name="Google Shape;116;p17"/>
          <p:cNvSpPr txBox="1"/>
          <p:nvPr/>
        </p:nvSpPr>
        <p:spPr>
          <a:xfrm>
            <a:off x="7196599" y="3904200"/>
            <a:ext cx="1682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</a:rPr>
              <a:t>送機、接機</a:t>
            </a:r>
            <a:r>
              <a:rPr b="1" lang="en-GB">
                <a:solidFill>
                  <a:schemeClr val="dk1"/>
                </a:solidFill>
              </a:rPr>
              <a:t>客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117" name="Google Shape;117;p17"/>
          <p:cNvSpPr txBox="1"/>
          <p:nvPr/>
        </p:nvSpPr>
        <p:spPr>
          <a:xfrm>
            <a:off x="7196588" y="4260150"/>
            <a:ext cx="2089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特性: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不一定會使用機場設施，如有使用也是一次性體驗</a:t>
            </a:r>
            <a:r>
              <a:rPr lang="en-GB" sz="1200">
                <a:solidFill>
                  <a:schemeClr val="dk1"/>
                </a:solidFill>
              </a:rPr>
              <a:t>。</a:t>
            </a:r>
            <a:endParaRPr sz="1200">
              <a:solidFill>
                <a:schemeClr val="dk1"/>
              </a:solidFill>
            </a:endParaRPr>
          </a:p>
        </p:txBody>
      </p:sp>
      <p:pic>
        <p:nvPicPr>
          <p:cNvPr id="118" name="Google Shape;118;p17"/>
          <p:cNvPicPr preferRelativeResize="0"/>
          <p:nvPr/>
        </p:nvPicPr>
        <p:blipFill rotWithShape="1">
          <a:blip r:embed="rId7">
            <a:alphaModFix/>
          </a:blip>
          <a:srcRect b="0" l="18988" r="16004" t="0"/>
          <a:stretch/>
        </p:blipFill>
        <p:spPr>
          <a:xfrm>
            <a:off x="7386475" y="894750"/>
            <a:ext cx="1387368" cy="213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84" y="0"/>
            <a:ext cx="912483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8"/>
          <p:cNvSpPr txBox="1"/>
          <p:nvPr>
            <p:ph type="title"/>
          </p:nvPr>
        </p:nvSpPr>
        <p:spPr>
          <a:xfrm>
            <a:off x="2190000" y="174325"/>
            <a:ext cx="476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chemeClr val="accent5"/>
                </a:solidFill>
              </a:rPr>
              <a:t>以行銷面</a:t>
            </a:r>
            <a:r>
              <a:rPr b="1" lang="en-GB" sz="2000">
                <a:solidFill>
                  <a:schemeClr val="accent5"/>
                </a:solidFill>
              </a:rPr>
              <a:t>SWOT</a:t>
            </a:r>
            <a:r>
              <a:rPr b="1" lang="en-GB" sz="2000">
                <a:solidFill>
                  <a:schemeClr val="accent5"/>
                </a:solidFill>
              </a:rPr>
              <a:t>分析導入客戶停留與客戶回流</a:t>
            </a:r>
            <a:endParaRPr b="1" sz="2000">
              <a:solidFill>
                <a:schemeClr val="accent5"/>
              </a:solidFill>
            </a:endParaRPr>
          </a:p>
        </p:txBody>
      </p:sp>
      <p:sp>
        <p:nvSpPr>
          <p:cNvPr id="125" name="Google Shape;125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26" name="Google Shape;126;p18"/>
          <p:cNvSpPr txBox="1"/>
          <p:nvPr/>
        </p:nvSpPr>
        <p:spPr>
          <a:xfrm>
            <a:off x="69175" y="900125"/>
            <a:ext cx="3416100" cy="12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accent5"/>
                </a:solidFill>
              </a:rPr>
              <a:t>優勢</a:t>
            </a:r>
            <a:endParaRPr b="1">
              <a:solidFill>
                <a:schemeClr val="accent5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 sz="1100">
                <a:solidFill>
                  <a:schemeClr val="dk1"/>
                </a:solidFill>
              </a:rPr>
              <a:t>擁有獨一無二景觀(機場設施、飛機)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 sz="1100">
                <a:solidFill>
                  <a:schemeClr val="dk1"/>
                </a:solidFill>
              </a:rPr>
              <a:t>不需另花經費即有國際市場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 sz="1100">
                <a:solidFill>
                  <a:schemeClr val="dk1"/>
                </a:solidFill>
              </a:rPr>
              <a:t>國人出國必經通路口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 sz="1100">
                <a:solidFill>
                  <a:schemeClr val="dk1"/>
                </a:solidFill>
              </a:rPr>
              <a:t>疫情前客流量穩定成長，且第三航廈建造中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 sz="1100">
                <a:solidFill>
                  <a:schemeClr val="dk1"/>
                </a:solidFill>
              </a:rPr>
              <a:t>大陸、東南亞台商多，商務客隨之增加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127" name="Google Shape;127;p18"/>
          <p:cNvSpPr txBox="1"/>
          <p:nvPr/>
        </p:nvSpPr>
        <p:spPr>
          <a:xfrm>
            <a:off x="69175" y="3116700"/>
            <a:ext cx="3544800" cy="12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accent5"/>
                </a:solidFill>
              </a:rPr>
              <a:t>機會</a:t>
            </a:r>
            <a:endParaRPr b="1">
              <a:solidFill>
                <a:schemeClr val="accent5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 sz="1100">
                <a:solidFill>
                  <a:schemeClr val="dk1"/>
                </a:solidFill>
              </a:rPr>
              <a:t>服務業數位轉型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 sz="1100">
                <a:solidFill>
                  <a:schemeClr val="dk1"/>
                </a:solidFill>
              </a:rPr>
              <a:t>可爭取政府補助金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 sz="1100">
                <a:solidFill>
                  <a:schemeClr val="dk1"/>
                </a:solidFill>
              </a:rPr>
              <a:t>可透過社群軟體推播優惠</a:t>
            </a:r>
            <a:endParaRPr sz="11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FF0000"/>
                </a:solidFill>
              </a:rPr>
              <a:t>解決方案: 使用Line宣傳</a:t>
            </a:r>
            <a:endParaRPr sz="1100">
              <a:solidFill>
                <a:srgbClr val="FF0000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 sz="1100">
                <a:solidFill>
                  <a:schemeClr val="dk1"/>
                </a:solidFill>
              </a:rPr>
              <a:t>疫情影響，客流量恢復前有較多時間做準備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128" name="Google Shape;128;p18"/>
          <p:cNvSpPr txBox="1"/>
          <p:nvPr/>
        </p:nvSpPr>
        <p:spPr>
          <a:xfrm>
            <a:off x="6001250" y="941525"/>
            <a:ext cx="3295200" cy="20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accent5"/>
                </a:solidFill>
              </a:rPr>
              <a:t>劣勢</a:t>
            </a:r>
            <a:endParaRPr b="1">
              <a:solidFill>
                <a:schemeClr val="accent5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 sz="1100">
                <a:solidFill>
                  <a:schemeClr val="dk1"/>
                </a:solidFill>
              </a:rPr>
              <a:t>機場消費高，需搭配誘因才能刺激消費</a:t>
            </a:r>
            <a:endParaRPr sz="1100">
              <a:solidFill>
                <a:schemeClr val="dk1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FF0000"/>
                </a:solidFill>
              </a:rPr>
              <a:t>解決方案: </a:t>
            </a:r>
            <a:endParaRPr sz="1100">
              <a:solidFill>
                <a:srgbClr val="FF0000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FF0000"/>
                </a:solidFill>
              </a:rPr>
              <a:t>提供優惠卷抽獎</a:t>
            </a:r>
            <a:endParaRPr sz="1100">
              <a:solidFill>
                <a:srgbClr val="FF0000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FF0000"/>
                </a:solidFill>
              </a:rPr>
              <a:t>伴手禮商店試吃活動</a:t>
            </a:r>
            <a:endParaRPr sz="1100">
              <a:solidFill>
                <a:srgbClr val="FF0000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 sz="1100">
                <a:solidFill>
                  <a:schemeClr val="dk1"/>
                </a:solidFill>
              </a:rPr>
              <a:t>沒有出國需求者較不會主動前往機場</a:t>
            </a:r>
            <a:endParaRPr sz="11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FF0000"/>
                </a:solidFill>
              </a:rPr>
              <a:t>解決方案: 與異業結合舉辦活動</a:t>
            </a:r>
            <a:endParaRPr sz="1100">
              <a:solidFill>
                <a:srgbClr val="FF0000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 sz="1100">
                <a:solidFill>
                  <a:schemeClr val="dk1"/>
                </a:solidFill>
              </a:rPr>
              <a:t>國際觀光旅客回流機率不一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1"/>
                </a:solidFill>
              </a:rPr>
              <a:t>	</a:t>
            </a:r>
            <a:r>
              <a:rPr lang="en-GB" sz="1100">
                <a:solidFill>
                  <a:srgbClr val="FF0000"/>
                </a:solidFill>
              </a:rPr>
              <a:t>解決方案: 使用Line介紹台灣文化</a:t>
            </a:r>
            <a:endParaRPr sz="1100">
              <a:solidFill>
                <a:srgbClr val="FF0000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 sz="1100">
                <a:solidFill>
                  <a:schemeClr val="dk1"/>
                </a:solidFill>
              </a:rPr>
              <a:t>商務客可享貴賓室權力，較不需使用餐廳</a:t>
            </a:r>
            <a:endParaRPr sz="11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FF0000"/>
                </a:solidFill>
              </a:rPr>
              <a:t>解決方案: 提供未來再次造訪免稅店優惠卷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129" name="Google Shape;129;p18"/>
          <p:cNvSpPr txBox="1"/>
          <p:nvPr/>
        </p:nvSpPr>
        <p:spPr>
          <a:xfrm>
            <a:off x="6019425" y="3116700"/>
            <a:ext cx="31149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accent5"/>
                </a:solidFill>
              </a:rPr>
              <a:t>威脅</a:t>
            </a:r>
            <a:endParaRPr b="1">
              <a:solidFill>
                <a:schemeClr val="accent5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 sz="1100">
                <a:solidFill>
                  <a:schemeClr val="dk1"/>
                </a:solidFill>
              </a:rPr>
              <a:t>亞洲機場AI化比例高，易被比較</a:t>
            </a:r>
            <a:endParaRPr sz="11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FF0000"/>
                </a:solidFill>
              </a:rPr>
              <a:t>解決方案: </a:t>
            </a:r>
            <a:endParaRPr sz="1100">
              <a:solidFill>
                <a:srgbClr val="FF0000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FF0000"/>
                </a:solidFill>
              </a:rPr>
              <a:t>滿意度調查表，收集資料，加以改善</a:t>
            </a:r>
            <a:endParaRPr sz="1100">
              <a:solidFill>
                <a:srgbClr val="FF0000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 sz="1100">
                <a:solidFill>
                  <a:schemeClr val="dk1"/>
                </a:solidFill>
              </a:rPr>
              <a:t>物價上漲，消費力下降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 sz="1100">
                <a:solidFill>
                  <a:schemeClr val="dk1"/>
                </a:solidFill>
              </a:rPr>
              <a:t>疫情影響，機場預計2024年恢復客運量</a:t>
            </a:r>
            <a:endParaRPr sz="11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6" name="Google Shape;13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54" y="0"/>
            <a:ext cx="912029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19"/>
          <p:cNvSpPr txBox="1"/>
          <p:nvPr/>
        </p:nvSpPr>
        <p:spPr>
          <a:xfrm>
            <a:off x="311700" y="297800"/>
            <a:ext cx="1983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chemeClr val="lt1"/>
                </a:solidFill>
              </a:rPr>
              <a:t>用戶停留</a:t>
            </a:r>
            <a:endParaRPr b="1" sz="2000">
              <a:solidFill>
                <a:schemeClr val="lt1"/>
              </a:solidFill>
            </a:endParaRPr>
          </a:p>
        </p:txBody>
      </p:sp>
      <p:sp>
        <p:nvSpPr>
          <p:cNvPr id="138" name="Google Shape;138;p19"/>
          <p:cNvSpPr txBox="1"/>
          <p:nvPr/>
        </p:nvSpPr>
        <p:spPr>
          <a:xfrm>
            <a:off x="4431125" y="690775"/>
            <a:ext cx="669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1</a:t>
            </a:r>
            <a:endParaRPr sz="1800"/>
          </a:p>
        </p:txBody>
      </p:sp>
      <p:sp>
        <p:nvSpPr>
          <p:cNvPr id="139" name="Google Shape;139;p19"/>
          <p:cNvSpPr txBox="1"/>
          <p:nvPr/>
        </p:nvSpPr>
        <p:spPr>
          <a:xfrm>
            <a:off x="4277225" y="1292650"/>
            <a:ext cx="42435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Line</a:t>
            </a:r>
            <a:r>
              <a:rPr lang="en-GB"/>
              <a:t>好友限定，或是</a:t>
            </a:r>
            <a:r>
              <a:rPr lang="en-GB">
                <a:solidFill>
                  <a:schemeClr val="dk2"/>
                </a:solidFill>
              </a:rPr>
              <a:t>與各航空公司合作，提供抽獎餐飲或免稅店優惠卷，刺激消費。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0" name="Google Shape;140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31125" y="1895075"/>
            <a:ext cx="3881300" cy="2905775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8" name="Google Shape;14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54" y="0"/>
            <a:ext cx="912029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0"/>
          <p:cNvSpPr txBox="1"/>
          <p:nvPr/>
        </p:nvSpPr>
        <p:spPr>
          <a:xfrm>
            <a:off x="311700" y="297800"/>
            <a:ext cx="1983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chemeClr val="lt1"/>
                </a:solidFill>
              </a:rPr>
              <a:t>用戶停留</a:t>
            </a:r>
            <a:endParaRPr b="1" sz="2000">
              <a:solidFill>
                <a:schemeClr val="lt1"/>
              </a:solidFill>
            </a:endParaRPr>
          </a:p>
        </p:txBody>
      </p:sp>
      <p:sp>
        <p:nvSpPr>
          <p:cNvPr id="150" name="Google Shape;150;p20"/>
          <p:cNvSpPr txBox="1"/>
          <p:nvPr/>
        </p:nvSpPr>
        <p:spPr>
          <a:xfrm>
            <a:off x="4431125" y="690775"/>
            <a:ext cx="669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2</a:t>
            </a:r>
            <a:endParaRPr sz="1800"/>
          </a:p>
        </p:txBody>
      </p:sp>
      <p:sp>
        <p:nvSpPr>
          <p:cNvPr id="151" name="Google Shape;151;p20"/>
          <p:cNvSpPr txBox="1"/>
          <p:nvPr/>
        </p:nvSpPr>
        <p:spPr>
          <a:xfrm>
            <a:off x="4277225" y="1292650"/>
            <a:ext cx="42435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航空公司與各大文創主題合作，推出彩繪機，並舉辦限定活動，吸引非出國者來機場觀光消費，於觀景台欣賞飛機</a:t>
            </a:r>
            <a:r>
              <a:rPr lang="en-GB">
                <a:solidFill>
                  <a:schemeClr val="dk2"/>
                </a:solidFill>
              </a:rPr>
              <a:t>。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2" name="Google Shape;152;p20"/>
          <p:cNvPicPr preferRelativeResize="0"/>
          <p:nvPr/>
        </p:nvPicPr>
        <p:blipFill rotWithShape="1">
          <a:blip r:embed="rId4">
            <a:alphaModFix/>
          </a:blip>
          <a:srcRect b="0" l="2436" r="3860" t="3614"/>
          <a:stretch/>
        </p:blipFill>
        <p:spPr>
          <a:xfrm>
            <a:off x="4277225" y="2265750"/>
            <a:ext cx="4710374" cy="1917350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0" name="Google Shape;16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54" y="0"/>
            <a:ext cx="912029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1"/>
          <p:cNvSpPr txBox="1"/>
          <p:nvPr/>
        </p:nvSpPr>
        <p:spPr>
          <a:xfrm>
            <a:off x="311700" y="297800"/>
            <a:ext cx="1983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chemeClr val="lt1"/>
                </a:solidFill>
              </a:rPr>
              <a:t>用戶停留</a:t>
            </a:r>
            <a:endParaRPr b="1" sz="2000">
              <a:solidFill>
                <a:schemeClr val="lt1"/>
              </a:solidFill>
            </a:endParaRPr>
          </a:p>
        </p:txBody>
      </p:sp>
      <p:sp>
        <p:nvSpPr>
          <p:cNvPr id="162" name="Google Shape;162;p21"/>
          <p:cNvSpPr txBox="1"/>
          <p:nvPr/>
        </p:nvSpPr>
        <p:spPr>
          <a:xfrm>
            <a:off x="4431125" y="690775"/>
            <a:ext cx="669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3</a:t>
            </a:r>
            <a:endParaRPr sz="1800"/>
          </a:p>
        </p:txBody>
      </p:sp>
      <p:sp>
        <p:nvSpPr>
          <p:cNvPr id="163" name="Google Shape;163;p21"/>
          <p:cNvSpPr txBox="1"/>
          <p:nvPr/>
        </p:nvSpPr>
        <p:spPr>
          <a:xfrm>
            <a:off x="4277225" y="1292650"/>
            <a:ext cx="46764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</a:rPr>
              <a:t>食品伴手禮商店提供試吃服務，並於Line推播通知。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pic>
        <p:nvPicPr>
          <p:cNvPr id="164" name="Google Shape;164;p21"/>
          <p:cNvPicPr preferRelativeResize="0"/>
          <p:nvPr/>
        </p:nvPicPr>
        <p:blipFill rotWithShape="1">
          <a:blip r:embed="rId4">
            <a:alphaModFix/>
          </a:blip>
          <a:srcRect b="2388" l="2858" r="2792" t="4292"/>
          <a:stretch/>
        </p:blipFill>
        <p:spPr>
          <a:xfrm>
            <a:off x="4090700" y="1846750"/>
            <a:ext cx="4741589" cy="3039675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